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9"/>
  </p:notesMasterIdLst>
  <p:sldIdLst>
    <p:sldId id="256" r:id="rId2"/>
    <p:sldId id="286" r:id="rId3"/>
    <p:sldId id="625" r:id="rId4"/>
    <p:sldId id="627" r:id="rId5"/>
    <p:sldId id="670" r:id="rId6"/>
    <p:sldId id="671" r:id="rId7"/>
    <p:sldId id="571" r:id="rId8"/>
    <p:sldId id="572" r:id="rId9"/>
    <p:sldId id="628" r:id="rId10"/>
    <p:sldId id="664" r:id="rId11"/>
    <p:sldId id="665" r:id="rId12"/>
    <p:sldId id="574" r:id="rId13"/>
    <p:sldId id="575" r:id="rId14"/>
    <p:sldId id="629" r:id="rId15"/>
    <p:sldId id="631" r:id="rId16"/>
    <p:sldId id="666" r:id="rId17"/>
    <p:sldId id="667" r:id="rId18"/>
    <p:sldId id="632" r:id="rId19"/>
    <p:sldId id="611" r:id="rId20"/>
    <p:sldId id="267" r:id="rId21"/>
    <p:sldId id="612" r:id="rId22"/>
    <p:sldId id="576" r:id="rId23"/>
    <p:sldId id="613" r:id="rId24"/>
    <p:sldId id="633" r:id="rId25"/>
    <p:sldId id="668" r:id="rId26"/>
    <p:sldId id="635" r:id="rId27"/>
    <p:sldId id="462" r:id="rId28"/>
    <p:sldId id="463" r:id="rId29"/>
    <p:sldId id="603" r:id="rId30"/>
    <p:sldId id="604" r:id="rId31"/>
    <p:sldId id="605" r:id="rId32"/>
    <p:sldId id="646" r:id="rId33"/>
    <p:sldId id="674" r:id="rId34"/>
    <p:sldId id="675" r:id="rId35"/>
    <p:sldId id="676" r:id="rId36"/>
    <p:sldId id="606" r:id="rId37"/>
    <p:sldId id="677" r:id="rId38"/>
    <p:sldId id="607" r:id="rId39"/>
    <p:sldId id="280" r:id="rId40"/>
    <p:sldId id="608" r:id="rId41"/>
    <p:sldId id="609" r:id="rId42"/>
    <p:sldId id="647" r:id="rId43"/>
    <p:sldId id="648" r:id="rId44"/>
    <p:sldId id="678" r:id="rId45"/>
    <p:sldId id="649" r:id="rId46"/>
    <p:sldId id="287" r:id="rId47"/>
    <p:sldId id="672" r:id="rId48"/>
    <p:sldId id="577" r:id="rId49"/>
    <p:sldId id="578" r:id="rId50"/>
    <p:sldId id="679" r:id="rId51"/>
    <p:sldId id="680" r:id="rId52"/>
    <p:sldId id="654" r:id="rId53"/>
    <p:sldId id="580" r:id="rId54"/>
    <p:sldId id="581" r:id="rId55"/>
    <p:sldId id="682" r:id="rId56"/>
    <p:sldId id="683" r:id="rId57"/>
    <p:sldId id="681" r:id="rId58"/>
    <p:sldId id="673" r:id="rId59"/>
    <p:sldId id="582" r:id="rId60"/>
    <p:sldId id="585" r:id="rId61"/>
    <p:sldId id="586" r:id="rId62"/>
    <p:sldId id="684" r:id="rId63"/>
    <p:sldId id="685" r:id="rId64"/>
    <p:sldId id="686" r:id="rId65"/>
    <p:sldId id="687" r:id="rId66"/>
    <p:sldId id="587" r:id="rId67"/>
    <p:sldId id="588" r:id="rId68"/>
    <p:sldId id="589" r:id="rId69"/>
    <p:sldId id="590" r:id="rId70"/>
    <p:sldId id="688" r:id="rId71"/>
    <p:sldId id="591" r:id="rId72"/>
    <p:sldId id="593" r:id="rId73"/>
    <p:sldId id="655" r:id="rId74"/>
    <p:sldId id="656" r:id="rId75"/>
    <p:sldId id="657" r:id="rId76"/>
    <p:sldId id="600" r:id="rId77"/>
    <p:sldId id="373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2D6FAF-7E7E-430C-8792-17CBF0AE6EC6}" type="slidenum">
              <a:rPr lang="en-US" altLang="en-US" sz="1200" baseline="0"/>
              <a:pPr eaLnBrk="1" hangingPunct="1"/>
              <a:t>7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pr5-04.cpp </a:t>
            </a:r>
          </a:p>
        </p:txBody>
      </p:sp>
    </p:spTree>
    <p:extLst>
      <p:ext uri="{BB962C8B-B14F-4D97-AF65-F5344CB8AC3E}">
        <p14:creationId xmlns:p14="http://schemas.microsoft.com/office/powerpoint/2010/main" val="324509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63600E-CFF5-4D68-BAD4-C55747F0ECB2}" type="slidenum">
              <a:rPr lang="en-US" altLang="en-US" sz="1200" baseline="0"/>
              <a:pPr eaLnBrk="1" hangingPunct="1"/>
              <a:t>40</a:t>
            </a:fld>
            <a:endParaRPr lang="en-US" altLang="en-US" sz="1200" baseline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Courier New" panose="02070309020205020404" pitchFamily="49" charset="0"/>
              </a:rPr>
              <a:t> See pr5-03.cpp</a:t>
            </a:r>
          </a:p>
        </p:txBody>
      </p:sp>
    </p:spTree>
    <p:extLst>
      <p:ext uri="{BB962C8B-B14F-4D97-AF65-F5344CB8AC3E}">
        <p14:creationId xmlns:p14="http://schemas.microsoft.com/office/powerpoint/2010/main" val="128518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540B36-4A6D-4AE0-BD50-3ACED7E468C1}" type="slidenum">
              <a:rPr lang="en-US" altLang="en-US" sz="1200" baseline="0"/>
              <a:pPr eaLnBrk="1" hangingPunct="1"/>
              <a:t>41</a:t>
            </a:fld>
            <a:endParaRPr lang="en-US" altLang="en-US" sz="1200" baseline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7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A144E0-5F83-491C-B241-FD6068BB84B2}" type="slidenum">
              <a:rPr lang="en-US" altLang="en-US" sz="1200" baseline="0"/>
              <a:pPr eaLnBrk="1" hangingPunct="1"/>
              <a:t>49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pr5-08.cpp</a:t>
            </a:r>
          </a:p>
        </p:txBody>
      </p:sp>
    </p:spTree>
    <p:extLst>
      <p:ext uri="{BB962C8B-B14F-4D97-AF65-F5344CB8AC3E}">
        <p14:creationId xmlns:p14="http://schemas.microsoft.com/office/powerpoint/2010/main" val="373768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724F75-7A72-49C4-A790-40C8B02F0FF0}" type="slidenum">
              <a:rPr lang="en-US" altLang="en-US" sz="1200" baseline="0"/>
              <a:pPr eaLnBrk="1" hangingPunct="1"/>
              <a:t>54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pr5-09.cpp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87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15DA56-7DC5-4071-9ABE-C616B8FB4D99}" type="slidenum">
              <a:rPr lang="en-US" altLang="en-US" sz="1200" baseline="0"/>
              <a:pPr eaLnBrk="1" hangingPunct="1"/>
              <a:t>61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pr5-10.cpp</a:t>
            </a:r>
          </a:p>
        </p:txBody>
      </p:sp>
    </p:spTree>
    <p:extLst>
      <p:ext uri="{BB962C8B-B14F-4D97-AF65-F5344CB8AC3E}">
        <p14:creationId xmlns:p14="http://schemas.microsoft.com/office/powerpoint/2010/main" val="319168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D645C2-4803-4BF3-98C5-D5A7248F210A}" type="slidenum">
              <a:rPr lang="en-US" altLang="en-US" sz="1200" baseline="0"/>
              <a:pPr eaLnBrk="1" hangingPunct="1"/>
              <a:t>66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</a:pPr>
            <a:endParaRPr lang="en-US" altLang="en-US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5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BF6A6C-7515-48D4-B548-D9ACE2A18537}" type="slidenum">
              <a:rPr lang="en-US" altLang="en-US" sz="1200" baseline="0"/>
              <a:pPr eaLnBrk="1" hangingPunct="1"/>
              <a:t>67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817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001CC3-7B6C-4766-9C6A-2094C2276E54}" type="slidenum">
              <a:rPr lang="en-US" altLang="en-US" sz="1200" baseline="0"/>
              <a:pPr eaLnBrk="1" hangingPunct="1"/>
              <a:t>68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3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7C3AB9-E48D-473C-86E0-143809ACB712}" type="slidenum">
              <a:rPr lang="en-US" altLang="en-US" sz="1200" baseline="0"/>
              <a:pPr eaLnBrk="1" hangingPunct="1"/>
              <a:t>69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pr5-12.cpp</a:t>
            </a:r>
          </a:p>
        </p:txBody>
      </p:sp>
    </p:spTree>
    <p:extLst>
      <p:ext uri="{BB962C8B-B14F-4D97-AF65-F5344CB8AC3E}">
        <p14:creationId xmlns:p14="http://schemas.microsoft.com/office/powerpoint/2010/main" val="4069777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2AA34A-BED6-467F-B98E-81B34905DCE1}" type="slidenum">
              <a:rPr lang="en-US" altLang="en-US" sz="1200" baseline="0"/>
              <a:pPr eaLnBrk="1" hangingPunct="1"/>
              <a:t>71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0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AC40B7-BE15-44BC-BA70-D172D1EE8CB8}" type="slidenum">
              <a:rPr lang="en-US" altLang="en-US" sz="1200" baseline="0"/>
              <a:pPr eaLnBrk="1" hangingPunct="1"/>
              <a:t>8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9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335379-2A75-4683-91F7-D4A52A7D5713}" type="slidenum">
              <a:rPr lang="en-US" altLang="en-US" sz="1200" baseline="0"/>
              <a:pPr eaLnBrk="1" hangingPunct="1"/>
              <a:t>12</a:t>
            </a:fld>
            <a:endParaRPr lang="en-US" altLang="en-US" sz="1200" baseline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05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6ABE41-2EF5-4E1C-9642-38165DB071B0}" type="slidenum">
              <a:rPr lang="en-US" altLang="en-US" sz="1200" baseline="0"/>
              <a:pPr eaLnBrk="1" hangingPunct="1"/>
              <a:t>13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pr5-05.cpp</a:t>
            </a:r>
          </a:p>
        </p:txBody>
      </p:sp>
    </p:spTree>
    <p:extLst>
      <p:ext uri="{BB962C8B-B14F-4D97-AF65-F5344CB8AC3E}">
        <p14:creationId xmlns:p14="http://schemas.microsoft.com/office/powerpoint/2010/main" val="142654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A4B1-2C57-493F-BB2E-B0158D5094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3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2BC400-C71D-4E36-8E67-9933F831F53C}" type="slidenum">
              <a:rPr lang="en-US" altLang="en-US" sz="1200" baseline="0"/>
              <a:pPr eaLnBrk="1" hangingPunct="1"/>
              <a:t>22</a:t>
            </a:fld>
            <a:endParaRPr lang="en-US" altLang="en-US" sz="1200" baseline="0"/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31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5BF72B-51F0-440C-997C-13953D1D714D}" type="slidenum">
              <a:rPr lang="en-US" altLang="en-US" sz="1200" baseline="0"/>
              <a:pPr eaLnBrk="1" hangingPunct="1"/>
              <a:t>31</a:t>
            </a:fld>
            <a:endParaRPr lang="en-US" altLang="en-US" sz="1200" baseline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See pr5-01.cpp</a:t>
            </a:r>
          </a:p>
        </p:txBody>
      </p:sp>
    </p:spTree>
    <p:extLst>
      <p:ext uri="{BB962C8B-B14F-4D97-AF65-F5344CB8AC3E}">
        <p14:creationId xmlns:p14="http://schemas.microsoft.com/office/powerpoint/2010/main" val="16961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99EC8D-D8BF-4019-8E5B-86B01F40763F}" type="slidenum">
              <a:rPr lang="en-US" altLang="en-US" sz="1200" baseline="0"/>
              <a:pPr eaLnBrk="1" hangingPunct="1"/>
              <a:t>36</a:t>
            </a:fld>
            <a:endParaRPr lang="en-US" altLang="en-US" sz="1200" baseline="0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19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050C57-A3B4-4364-A59C-6B47973C2919}" type="slidenum">
              <a:rPr lang="en-US" altLang="en-US" sz="1200" baseline="0"/>
              <a:pPr eaLnBrk="1" hangingPunct="1"/>
              <a:t>38</a:t>
            </a:fld>
            <a:endParaRPr lang="en-US" altLang="en-US" sz="1200" baseline="0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94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11/24/2025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871631"/>
            <a:ext cx="6507479" cy="276860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</a:t>
            </a:r>
            <a:r>
              <a:rPr lang="en-US" sz="3900" b="1" noProof="1"/>
              <a:t>7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r>
              <a:rPr lang="en-US" sz="4100" b="1" spc="30" dirty="0">
                <a:latin typeface="+mj-lt"/>
                <a:ea typeface="+mj-ea"/>
                <a:cs typeface="+mj-cs"/>
              </a:rPr>
              <a:t>By </a:t>
            </a: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F916-6A20-EE49-A924-0F4229B9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18C1DB91-8546-3E0C-99E7-46D0D2752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968" y="1378835"/>
            <a:ext cx="8902918" cy="4852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BA26B-38FE-2454-0F9C-115FB649BD40}"/>
              </a:ext>
            </a:extLst>
          </p:cNvPr>
          <p:cNvSpPr txBox="1"/>
          <p:nvPr/>
        </p:nvSpPr>
        <p:spPr>
          <a:xfrm>
            <a:off x="200660" y="5362686"/>
            <a:ext cx="6233160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= 4, result1 = 9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 = 3, result2 = 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FEF1-0A06-65C7-0663-FD7B6EBD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69037A58-4991-762B-5641-988949D6B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356" y="1407042"/>
            <a:ext cx="9178855" cy="5024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12472-CBA2-F28E-0DB6-B2CDD537B0FF}"/>
              </a:ext>
            </a:extLst>
          </p:cNvPr>
          <p:cNvSpPr txBox="1"/>
          <p:nvPr/>
        </p:nvSpPr>
        <p:spPr>
          <a:xfrm>
            <a:off x="181817" y="5416085"/>
            <a:ext cx="6233160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= 7, b = 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 = 12, diff = 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Postfix Mode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the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value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variable,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increment or decrement the variable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this returned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variable that is used in any other operations within the same statement </a:t>
            </a:r>
          </a:p>
        </p:txBody>
      </p:sp>
    </p:spTree>
    <p:extLst>
      <p:ext uri="{BB962C8B-B14F-4D97-AF65-F5344CB8AC3E}">
        <p14:creationId xmlns:p14="http://schemas.microsoft.com/office/powerpoint/2010/main" val="98549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Postfix Mode </a:t>
            </a:r>
            <a:r>
              <a:rPr lang="en-US" alt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 </a:t>
            </a:r>
            <a:r>
              <a:rPr lang="en-US" altLang="en-US" sz="22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200" b="1" dirty="0">
                <a:latin typeface="Courier New" panose="02070309020205020404" pitchFamily="49" charset="0"/>
              </a:rPr>
              <a:t> x = 1, y = 1;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en-US" altLang="en-US" sz="2200" b="1" dirty="0">
              <a:solidFill>
                <a:srgbClr val="3D8963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200" b="1" dirty="0">
                <a:latin typeface="Courier New" panose="02070309020205020404" pitchFamily="49" charset="0"/>
              </a:rPr>
              <a:t>x = y++;    </a:t>
            </a: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// y++ returns a 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            // The 1 is assigned to 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            // and y is incremented to 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200" b="1" dirty="0">
                <a:latin typeface="Courier New" panose="02070309020205020404" pitchFamily="49" charset="0"/>
              </a:rPr>
              <a:t>cout &lt;&lt; x &lt;&lt; "  " &lt;&lt; y; </a:t>
            </a: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// Displays 1  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3D8963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200" b="1" dirty="0">
                <a:latin typeface="Courier New" panose="02070309020205020404" pitchFamily="49" charset="0"/>
              </a:rPr>
              <a:t>x = y--;        </a:t>
            </a: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// y-- returns a 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              // The 2 is assigned to 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            // and y is decremented to 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Courier New" panose="02070309020205020404" pitchFamily="49" charset="0"/>
              </a:rPr>
              <a:t>cout &lt;&lt; x &lt;&lt; "  " &lt;&lt; y;</a:t>
            </a:r>
            <a:r>
              <a:rPr lang="en-US" altLang="en-US" sz="2200" b="1" dirty="0">
                <a:solidFill>
                  <a:srgbClr val="3D8963"/>
                </a:solidFill>
                <a:latin typeface="Courier New" panose="02070309020205020404" pitchFamily="49" charset="0"/>
              </a:rPr>
              <a:t> // Displays 2 1</a:t>
            </a:r>
          </a:p>
        </p:txBody>
      </p:sp>
    </p:spTree>
    <p:extLst>
      <p:ext uri="{BB962C8B-B14F-4D97-AF65-F5344CB8AC3E}">
        <p14:creationId xmlns:p14="http://schemas.microsoft.com/office/powerpoint/2010/main" val="381600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CC27-37C4-40E8-B424-2B477080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18A4E-FFA9-EB91-4359-3F9D5C92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95" y="1362602"/>
            <a:ext cx="10722073" cy="37607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0069D-CACE-A10E-270C-625B8FB6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33" y="5495398"/>
            <a:ext cx="4353160" cy="9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FEA9-9BB1-8406-039D-6D867789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0C3E18-3086-F5A3-77CE-4217EAACD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11887200" cy="40511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03FD5-23CD-B5C2-297D-89F23200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47" y="4969568"/>
            <a:ext cx="4673665" cy="13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FAD8-A637-93A9-F408-48BC64D0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computer code with numbers and symbols&#10;&#10;AI-generated content may be incorrect.">
            <a:extLst>
              <a:ext uri="{FF2B5EF4-FFF2-40B4-BE49-F238E27FC236}">
                <a16:creationId xmlns:a16="http://schemas.microsoft.com/office/drawing/2014/main" id="{67BD3904-6EE0-6E6C-0B7A-E36D87684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022" y="1332411"/>
            <a:ext cx="8840927" cy="4807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8A6B0-73D1-8811-D8A0-971C1A72FC29}"/>
              </a:ext>
            </a:extLst>
          </p:cNvPr>
          <p:cNvSpPr txBox="1"/>
          <p:nvPr/>
        </p:nvSpPr>
        <p:spPr>
          <a:xfrm>
            <a:off x="36782" y="5210286"/>
            <a:ext cx="6299200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 = 4, result1 = 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 = 5, result2 = 11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2051-721B-8B9C-22C5-D0B21E8B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computer code with numbers and symbols&#10;&#10;AI-generated content may be incorrect.">
            <a:extLst>
              <a:ext uri="{FF2B5EF4-FFF2-40B4-BE49-F238E27FC236}">
                <a16:creationId xmlns:a16="http://schemas.microsoft.com/office/drawing/2014/main" id="{70BCDAA7-5D75-DC72-DE34-BDA7099A5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011" y="1211937"/>
            <a:ext cx="8168879" cy="5646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777AC-AE17-D0A1-14F9-4E51F682EC2E}"/>
              </a:ext>
            </a:extLst>
          </p:cNvPr>
          <p:cNvSpPr txBox="1"/>
          <p:nvPr/>
        </p:nvSpPr>
        <p:spPr>
          <a:xfrm>
            <a:off x="292100" y="3903369"/>
            <a:ext cx="6233160" cy="1570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operations: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= 8, b = 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 = 12, diff = 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BB8-E26C-E858-1831-A2AEBEB9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6F3661-140A-3292-3B48-88187F43D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12169671" cy="39579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0EE58-CFE4-CD2F-E197-F8A72646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818" y="5804594"/>
            <a:ext cx="4977342" cy="10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Postfix and Prefix Mode </a:t>
            </a:r>
            <a:r>
              <a:rPr lang="en-US" altLang="en-US" sz="3600" dirty="0">
                <a:solidFill>
                  <a:srgbClr val="FF0000"/>
                </a:solidFill>
              </a:rPr>
              <a:t>Example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76" y="2438400"/>
            <a:ext cx="74896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6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554C44F0-F390-48A8-974F-CAC9A33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418" y="493509"/>
            <a:ext cx="11165080" cy="58328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verb ing and to | Baamboozle - Baamboozle | The Most Fun Classroom Games!">
            <a:extLst>
              <a:ext uri="{FF2B5EF4-FFF2-40B4-BE49-F238E27FC236}">
                <a16:creationId xmlns:a16="http://schemas.microsoft.com/office/drawing/2014/main" id="{C7274339-515D-E73E-DF38-85EBD067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04"/>
          <a:stretch/>
        </p:blipFill>
        <p:spPr bwMode="auto">
          <a:xfrm>
            <a:off x="680483" y="655576"/>
            <a:ext cx="10849145" cy="5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6ED0063-0710-EF96-50FE-266731C62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Prefix vs. Postfix - Examples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0DED6D0-05E4-916E-C48B-F02C21E098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/>
              <a:t>	</a:t>
            </a:r>
            <a:r>
              <a:rPr lang="en-US" altLang="en-US" dirty="0">
                <a:latin typeface="Courier New" panose="02070309020205020404" pitchFamily="49" charset="0"/>
              </a:rPr>
              <a:t>int num, 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 = 12;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cout &lt;&lt; 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++; // displays 12, 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		  // 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 is now 13;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cout &lt;&lt; ++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; // sets 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 to 14,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          // then displays it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num = --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;   // sets 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 to 13,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			  // stores 13 in num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num = 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--;   // stores 13 in num,</a:t>
            </a:r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r>
              <a:rPr lang="en-US" altLang="en-US" dirty="0"/>
              <a:t>				    </a:t>
            </a:r>
            <a:r>
              <a:rPr lang="en-US" altLang="en-US" dirty="0">
                <a:latin typeface="Courier New" panose="02070309020205020404" pitchFamily="49" charset="0"/>
              </a:rPr>
              <a:t>// sets </a:t>
            </a:r>
            <a:r>
              <a:rPr lang="en-US" altLang="en-US" dirty="0" err="1">
                <a:latin typeface="Courier New" panose="02070309020205020404" pitchFamily="49" charset="0"/>
              </a:rPr>
              <a:t>val</a:t>
            </a:r>
            <a:r>
              <a:rPr lang="en-US" altLang="en-US" dirty="0">
                <a:latin typeface="Courier New" panose="02070309020205020404" pitchFamily="49" charset="0"/>
              </a:rPr>
              <a:t> to 12</a:t>
            </a:r>
            <a:endParaRPr lang="en-US" altLang="en-US" dirty="0"/>
          </a:p>
          <a:p>
            <a:pPr>
              <a:lnSpc>
                <a:spcPct val="85000"/>
              </a:lnSpc>
              <a:buFont typeface="Times" panose="02020603050405020304" pitchFamily="18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dirty="0"/>
              <a:t>Increment and decrement operator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What is the output?</a:t>
            </a:r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-306125" y="1834127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985838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std;</a:t>
            </a:r>
          </a:p>
          <a:p>
            <a:pPr marL="985838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main()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pPr marL="985838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count=10;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&lt;&lt;count&lt;&lt;endl;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&lt;&lt;++count&lt;&lt;endl;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&lt;&lt;count++&lt;&lt;endl;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&lt;&lt;count&lt;&lt;endl;</a:t>
            </a:r>
          </a:p>
          <a:p>
            <a:pPr marL="985838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sub=5;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&lt;&lt;sub&lt;&lt;endl;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&lt;&lt;--sub&lt;&lt;endl;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&lt;&lt;sub--&lt;&lt;endl;</a:t>
            </a:r>
          </a:p>
          <a:p>
            <a:pPr marL="985838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cout&lt;&lt;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"count=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&lt;&lt;sub&lt;&lt;endl;</a:t>
            </a:r>
          </a:p>
          <a:p>
            <a:pPr marL="985838"/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system("pause");</a:t>
            </a:r>
          </a:p>
          <a:p>
            <a:pPr marL="985838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0; 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20" t="26375" r="76565" b="59844"/>
          <a:stretch/>
        </p:blipFill>
        <p:spPr>
          <a:xfrm>
            <a:off x="8184231" y="2197101"/>
            <a:ext cx="3208601" cy="36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Increment &amp; Decrement Notes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in arithmetic expressions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= num1++ + --num2;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applied to something that has a location in memory. Cannot have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= (num1 + num2)++; //Illegal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in relational expressions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(++</a:t>
            </a:r>
            <a:r>
              <a:rPr lang="en-US" altLang="en-US" sz="40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40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limit)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 and post-operations will cause different comparisons </a:t>
            </a:r>
          </a:p>
        </p:txBody>
      </p:sp>
    </p:spTree>
    <p:extLst>
      <p:ext uri="{BB962C8B-B14F-4D97-AF65-F5344CB8AC3E}">
        <p14:creationId xmlns:p14="http://schemas.microsoft.com/office/powerpoint/2010/main" val="145455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Exercise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what is the output?</a:t>
            </a:r>
            <a:r>
              <a:rPr lang="en-US" dirty="0"/>
              <a:t>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 rtl="0">
              <a:buNone/>
            </a:pPr>
            <a:r>
              <a:rPr lang="en-US" dirty="0" err="1">
                <a:solidFill>
                  <a:schemeClr val="tx2"/>
                </a:solidFill>
              </a:rPr>
              <a:t>int</a:t>
            </a:r>
            <a:r>
              <a:rPr lang="en-US" dirty="0">
                <a:solidFill>
                  <a:schemeClr val="tx2"/>
                </a:solidFill>
              </a:rPr>
              <a:t> x = 2; 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 = 2 * x++;</a:t>
            </a:r>
          </a:p>
          <a:p>
            <a:pPr algn="ctr" rtl="0">
              <a:buNone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cout &lt;&lt; x &lt;&lt;" "&lt;&lt; y;</a:t>
            </a:r>
          </a:p>
          <a:p>
            <a:pPr algn="ctr"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endParaRPr lang="ar-EG" dirty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x = 99;</a:t>
            </a:r>
          </a:p>
          <a:p>
            <a:pPr algn="l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if (x++ &lt; 100)</a:t>
            </a:r>
          </a:p>
          <a:p>
            <a:pPr algn="l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cout &lt;&lt;"It is true!\n";</a:t>
            </a:r>
          </a:p>
          <a:p>
            <a:pPr algn="l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else</a:t>
            </a:r>
          </a:p>
          <a:p>
            <a:pPr algn="l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cout &lt;&lt; "It is false!\n";</a:t>
            </a:r>
          </a:p>
          <a:p>
            <a:pPr lvl="8" algn="l" rtl="0"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 = 0;</a:t>
            </a:r>
          </a:p>
          <a:p>
            <a:pPr lvl="8" algn="l" rtl="0">
              <a:buNone/>
            </a:pPr>
            <a:r>
              <a:rPr lang="en-US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(++x)</a:t>
            </a:r>
          </a:p>
          <a:p>
            <a:pPr lvl="8" algn="l" rtl="0">
              <a:buNone/>
            </a:pPr>
            <a:r>
              <a:rPr lang="en-US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cout &lt;&lt; "It is true!\n";</a:t>
            </a:r>
          </a:p>
          <a:p>
            <a:pPr lvl="8" algn="l" rtl="0">
              <a:buNone/>
            </a:pPr>
            <a:r>
              <a:rPr lang="en-US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else</a:t>
            </a:r>
          </a:p>
          <a:p>
            <a:pPr lvl="8" algn="l" rtl="0">
              <a:buNone/>
            </a:pPr>
            <a:r>
              <a:rPr lang="en-US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cout &lt;&lt; "It is false!\n";</a:t>
            </a:r>
            <a:endParaRPr lang="ar-EG" sz="2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4" t="39171" r="78778" b="56891"/>
          <a:stretch/>
        </p:blipFill>
        <p:spPr>
          <a:xfrm>
            <a:off x="8012106" y="5902605"/>
            <a:ext cx="2016224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74" t="39171" r="78778" b="56891"/>
          <a:stretch/>
        </p:blipFill>
        <p:spPr>
          <a:xfrm>
            <a:off x="6096000" y="3212976"/>
            <a:ext cx="2016224" cy="57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260" t="42125" r="84573" b="51969"/>
          <a:stretch/>
        </p:blipFill>
        <p:spPr>
          <a:xfrm>
            <a:off x="3303163" y="1341120"/>
            <a:ext cx="1480873" cy="6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7E04-3887-28EF-CCAF-10A3FEED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Exercise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DC168-9652-E26D-7F1C-378425E44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24193"/>
            <a:ext cx="6039529" cy="46328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1C44F-935E-1B17-14AC-9FBBC0182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156"/>
            <a:ext cx="3258005" cy="1028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3FED3-4B67-56DC-3FBC-AFE0302C9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069" y="1219200"/>
            <a:ext cx="7794932" cy="4632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BCA45-F73F-9B4A-C69A-ED8871693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074" y="5495184"/>
            <a:ext cx="3581900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7D2B-BB17-CCEE-6D6E-4D4AF999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43827-B88D-81EB-9E6B-F0283B71B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31904-1FF4-0867-0BAB-D544B26E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93" y="0"/>
            <a:ext cx="7742407" cy="6438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924CB1-9037-A70D-51C8-A061589B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8" y="1399446"/>
            <a:ext cx="3936183" cy="150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C241-D9B6-33ED-592C-E6FA7C5A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3518223"/>
            <a:ext cx="3936182" cy="1320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F8861D-3593-1B7E-5549-36A5C30BD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0" y="5271773"/>
            <a:ext cx="4101781" cy="13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ops in C++ - TechVidvan">
            <a:extLst>
              <a:ext uri="{FF2B5EF4-FFF2-40B4-BE49-F238E27FC236}">
                <a16:creationId xmlns:a16="http://schemas.microsoft.com/office/drawing/2014/main" id="{D1F321EA-1198-E334-3EBD-B32D2467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02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9394-C65F-6ACC-607C-116B0E0B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Conditional Statements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210A-E30D-EB12-7945-A2DE0BC90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The order of statement execution through a method is </a:t>
            </a:r>
            <a:r>
              <a:rPr lang="en-US" b="1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linear: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One statement after another in sequence.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Some programming control statements allow us to: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Decide whether to execute a particular statement (</a:t>
            </a:r>
            <a:r>
              <a:rPr lang="en-US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Selection/Conditional Statements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).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Execute a statement </a:t>
            </a:r>
            <a:r>
              <a:rPr lang="en-US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over and over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, repetitively (</a:t>
            </a:r>
            <a:r>
              <a:rPr lang="en-US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Repetition Control Statement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2726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58B9-BF83-B54D-B55B-0B2F3182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F775-3C79-8EE5-3FB5-88D6D060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Iteration/Repetition </a:t>
            </a: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Statements</a:t>
            </a:r>
          </a:p>
          <a:p>
            <a:pPr>
              <a:lnSpc>
                <a:spcPct val="170000"/>
              </a:lnSpc>
            </a:pP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loop</a:t>
            </a: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 allows you to execute a block of code </a:t>
            </a: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repeatedly</a:t>
            </a: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 as long as a certain condition is true.</a:t>
            </a:r>
          </a:p>
          <a:p>
            <a:pPr>
              <a:lnSpc>
                <a:spcPct val="170000"/>
              </a:lnSpc>
            </a:pP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loop</a:t>
            </a: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 is a </a:t>
            </a:r>
            <a:r>
              <a:rPr lang="en-US" sz="4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control structure </a:t>
            </a: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that determines </a:t>
            </a:r>
            <a:r>
              <a:rPr lang="en-US" sz="4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how many times </a:t>
            </a: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an operation or a sequence of operations is </a:t>
            </a:r>
            <a:r>
              <a:rPr lang="en-US" sz="4200" dirty="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repeatedly executed.</a:t>
            </a:r>
          </a:p>
          <a:p>
            <a:pPr>
              <a:lnSpc>
                <a:spcPct val="170000"/>
              </a:lnSpc>
            </a:pP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There are </a:t>
            </a: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three main types of loops</a:t>
            </a:r>
            <a:r>
              <a:rPr lang="en-US" sz="4200" dirty="0">
                <a:latin typeface="Times" panose="02020603050405020304" pitchFamily="18" charset="0"/>
                <a:cs typeface="Times" panose="02020603050405020304" pitchFamily="18" charset="0"/>
              </a:rPr>
              <a:t> in Java:</a:t>
            </a:r>
          </a:p>
          <a:p>
            <a:pPr lvl="1">
              <a:lnSpc>
                <a:spcPct val="170000"/>
              </a:lnSpc>
            </a:pP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while Loop</a:t>
            </a:r>
          </a:p>
          <a:p>
            <a:pPr lvl="1">
              <a:lnSpc>
                <a:spcPct val="170000"/>
              </a:lnSpc>
            </a:pP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do-while Loop</a:t>
            </a:r>
          </a:p>
          <a:p>
            <a:pPr lvl="1">
              <a:lnSpc>
                <a:spcPct val="170000"/>
              </a:lnSpc>
            </a:pPr>
            <a:r>
              <a:rPr lang="en-US" sz="4200" b="1" dirty="0">
                <a:latin typeface="Times" panose="02020603050405020304" pitchFamily="18" charset="0"/>
                <a:cs typeface="Times" panose="02020603050405020304" pitchFamily="18" charset="0"/>
              </a:rPr>
              <a:t>for Loop</a:t>
            </a:r>
          </a:p>
          <a:p>
            <a:pPr>
              <a:lnSpc>
                <a:spcPct val="250000"/>
              </a:lnSpc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 descr="Loops in C++: For Loops, While Loops, and Do-While Loops | Aman Kharwal">
            <a:extLst>
              <a:ext uri="{FF2B5EF4-FFF2-40B4-BE49-F238E27FC236}">
                <a16:creationId xmlns:a16="http://schemas.microsoft.com/office/drawing/2014/main" id="{9C92CDE0-D892-E228-9BEA-A7303104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396" y="3948915"/>
            <a:ext cx="4895004" cy="27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90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The while Loop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control structure that causes a statement or statements to repeat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format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loop:</a:t>
            </a:r>
          </a:p>
          <a:p>
            <a:pPr lvl="1" algn="l" rtl="0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while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l" rtl="0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can also be a block of statements enclosed in { 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0501sowc copy">
            <a:extLst>
              <a:ext uri="{FF2B5EF4-FFF2-40B4-BE49-F238E27FC236}">
                <a16:creationId xmlns:a16="http://schemas.microsoft.com/office/drawing/2014/main" id="{7344EFE4-15E9-344C-5625-4004AB1E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35" y="3714091"/>
            <a:ext cx="4036949" cy="3007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3BBD-55F0-1ED4-BDA4-255BE8DC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EADA9-7F1C-AE6A-8E20-FC993C3C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statements use conditional expressions. Rewrite each with an if/else statement.</a:t>
            </a:r>
          </a:p>
          <a:p>
            <a:pPr marL="514350" indent="-514350">
              <a:buAutoNum type="alphaUcParenR"/>
            </a:pPr>
            <a:r>
              <a:rPr lang="en-US" dirty="0"/>
              <a:t>j = k &gt; 90 ? 57 : 12;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s-ES" dirty="0"/>
              <a:t>factor = x &gt;= 10 ? y * 22 : y * 35;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2EBD5-F90B-898A-401D-CC1DE8BF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37" y="1995686"/>
            <a:ext cx="2169380" cy="1505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B796C-2011-8570-40C9-73102CDFF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55" y="4740484"/>
            <a:ext cx="2343477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while Loop – How It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buClr>
                <a:srgbClr val="3333CC"/>
              </a:buClr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l" rtl="0">
              <a:buClr>
                <a:srgbClr val="3333CC"/>
              </a:buClr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pre-test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loop. </a:t>
            </a:r>
          </a:p>
          <a:p>
            <a:pPr algn="l" rtl="0"/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evaluated</a:t>
            </a:r>
          </a:p>
          <a:p>
            <a:pPr lvl="1" algn="l" rtl="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executed, and </a:t>
            </a:r>
            <a:r>
              <a:rPr lang="en-US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again.</a:t>
            </a:r>
          </a:p>
          <a:p>
            <a:pPr lvl="1" algn="l" rtl="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program statements following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execute.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5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ourier New" panose="02070309020205020404" pitchFamily="49" charset="0"/>
              </a:rPr>
              <a:t>while</a:t>
            </a:r>
            <a:r>
              <a:rPr lang="en-US" altLang="en-US" dirty="0"/>
              <a:t> Loop </a:t>
            </a:r>
            <a:r>
              <a:rPr lang="en-US" alt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5311588" cy="538035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en-US" sz="32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</a:p>
          <a:p>
            <a:pPr lvl="1">
              <a:buNone/>
            </a:pP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altLang="en-US" sz="32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0)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  cout &lt;&lt; </a:t>
            </a:r>
            <a:r>
              <a:rPr lang="en-US" altLang="en-US" sz="32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"  ";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2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- 1;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output:</a:t>
            </a:r>
          </a:p>
          <a:p>
            <a:pPr lvl="1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5  4  3  2  1  0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D0D02-0B6D-7E95-559D-788F92C2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96" y="1084416"/>
            <a:ext cx="6944694" cy="51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709A-4E1C-36C6-0D87-6397C961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5EF88-6A80-4FAD-1482-6C4B6E75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9200"/>
            <a:ext cx="7447735" cy="4455459"/>
          </a:xfrm>
        </p:spPr>
      </p:pic>
      <p:pic>
        <p:nvPicPr>
          <p:cNvPr id="6" name="Picture 5" descr="0502sowc copy">
            <a:extLst>
              <a:ext uri="{FF2B5EF4-FFF2-40B4-BE49-F238E27FC236}">
                <a16:creationId xmlns:a16="http://schemas.microsoft.com/office/drawing/2014/main" id="{57E5ED98-BE15-FB5D-C331-72F1839B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5562600" cy="32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503sowc copy">
            <a:extLst>
              <a:ext uri="{FF2B5EF4-FFF2-40B4-BE49-F238E27FC236}">
                <a16:creationId xmlns:a16="http://schemas.microsoft.com/office/drawing/2014/main" id="{208F7D41-FB6D-1ACF-73A7-B7F6FBB2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18" y="3728757"/>
            <a:ext cx="6248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91BBF0-AB5B-3560-8EBC-B0ED21435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52" y="5533839"/>
            <a:ext cx="4420217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998-8898-ABD0-4EB6-B3E9F230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Printing numbers using a while loop </a:t>
            </a:r>
          </a:p>
        </p:txBody>
      </p:sp>
      <p:pic>
        <p:nvPicPr>
          <p:cNvPr id="4" name="Content Placeholder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283D9065-7576-4E42-7C81-AD9D942C0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03" y="1219200"/>
            <a:ext cx="8956737" cy="510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DE0DA-54EB-4451-8476-6CFD8EB54329}"/>
              </a:ext>
            </a:extLst>
          </p:cNvPr>
          <p:cNvSpPr txBox="1"/>
          <p:nvPr/>
        </p:nvSpPr>
        <p:spPr>
          <a:xfrm>
            <a:off x="6416040" y="5053803"/>
            <a:ext cx="6233160" cy="158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Program Output</a:t>
            </a:r>
            <a:r>
              <a:rPr lang="en-US" sz="3200" b="1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:</a:t>
            </a:r>
            <a:endParaRPr lang="en-US" sz="32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Counting from 1 to 5 using while loop:</a:t>
            </a:r>
            <a:endParaRPr lang="en-US" sz="32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1 2 3 4 5</a:t>
            </a:r>
            <a:endParaRPr lang="en-US" sz="32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95A9-CED4-BC55-6864-2CC02C17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Example:</a:t>
            </a:r>
            <a:r>
              <a:rPr lang="en-US" sz="6000" dirty="0"/>
              <a:t> </a:t>
            </a:r>
            <a:r>
              <a:rPr lang="en-US" sz="3600" dirty="0"/>
              <a:t>Write a program to find the sum of numbers from 1 to 10 using a while loop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B9033-64BB-F1FC-17E7-24E11EFEC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8251919" cy="526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B0E31-72DA-9F56-18C5-C7A89BB38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28" y="3303235"/>
            <a:ext cx="7104181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1FAD-4180-1054-FB24-E77AABC8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Example:</a:t>
            </a:r>
            <a:r>
              <a:rPr lang="en-US" sz="6600" dirty="0"/>
              <a:t> </a:t>
            </a:r>
            <a:r>
              <a:rPr lang="en-US" sz="4000" dirty="0"/>
              <a:t>Write a program that computes the sum of 10 numbers entered by the user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4D2EAE-12D3-3C4F-EAF3-C7040E4FF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9540"/>
            <a:ext cx="8202375" cy="5518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B3F7C-66B5-F784-8036-96F60DF5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60" y="1558568"/>
            <a:ext cx="5437080" cy="52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Exiting the Loop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loop must contain code to allow condition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eventually become false so the loop can be exited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you have an infinite loop (i.e., a loop that does not stop)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infinite loop:</a:t>
            </a:r>
          </a:p>
          <a:p>
            <a:pPr marL="0" indent="0">
              <a:buNone/>
            </a:pPr>
            <a:r>
              <a:rPr lang="en-US" altLang="en-US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x = 5;</a:t>
            </a:r>
          </a:p>
          <a:p>
            <a:pPr marL="0" indent="0">
              <a:buNone/>
            </a:pPr>
            <a:r>
              <a:rPr lang="en-US" altLang="en-US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while (x &gt; 0) // infinite loop because</a:t>
            </a:r>
          </a:p>
          <a:p>
            <a:pPr marL="0" indent="0">
              <a:buNone/>
            </a:pPr>
            <a:r>
              <a:rPr lang="en-US" altLang="en-US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cout &lt;&lt; x;// x is always &gt; 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28C96-538E-B521-25B8-B0A15B89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78" y="3429000"/>
            <a:ext cx="5934903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D627-9452-43CA-2425-BA67B945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3" descr="A computer screen shot of a message&#10;&#10;AI-generated content may be incorrect.">
            <a:extLst>
              <a:ext uri="{FF2B5EF4-FFF2-40B4-BE49-F238E27FC236}">
                <a16:creationId xmlns:a16="http://schemas.microsoft.com/office/drawing/2014/main" id="{A7531D26-DE85-27BE-63D9-B3A34DC2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097"/>
            <a:ext cx="13506559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6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Common Loop Errors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put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immediately after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(condition)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{ }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numEntries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numEntries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&lt;=3)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cout &lt;&lt; "Still working … ";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numEntries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++; // not in the loop body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use 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when you mean to use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endParaRPr lang="en-US" altLang="en-US" sz="3600" b="1" dirty="0">
              <a:solidFill>
                <a:srgbClr val="3D89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numEntries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3)  // always true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cout &lt;&lt; "Still working … ";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numEntries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++;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rgbClr val="3D896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3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5C93-B680-4D48-98A6-F2EBF6A8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dirty="0"/>
              <a:t>Using the while Loop for Input Validation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248315E0-C2C0-9C60-B014-51B8AD11EE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validation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of inspecting data that is given to the program as input and determining whether it is valid.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while loop can be used to create input routines that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 invalid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and repeat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valid data is entered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76D4-93D5-27AA-864B-64ACC33D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28386-FC5F-8AE7-D10F-A437EF68F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C) total += count == 1 ? sales : count * sales;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/>
              <a:t>D) cout &lt;&lt; ((num % 2) == 0) ? "Even\n" : "Odd\n";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2F1E7-1883-14EC-B148-17611C237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600" y="1481897"/>
            <a:ext cx="3462812" cy="1947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C81A01-2BDE-3063-E190-9B55953CB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30" y="4580459"/>
            <a:ext cx="3380552" cy="21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Using the while Loop for Input Validation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Loops are an appropriate structure for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validating user input data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for and read in the data.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while loop to test if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is valid.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loop only if data is not valid.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loop, display error message and prompt the user to re-enter the data. 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loop will not be exited until the user enters valid data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564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Input Validation Loop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 &lt;&lt; "Enter a number (1-100) and"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&lt;&lt; " I will guess it. ";</a:t>
            </a:r>
          </a:p>
          <a:p>
            <a:pPr marL="0" indent="0">
              <a:buNone/>
            </a:pP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number;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(number &lt; 1 || number &gt; 100)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 cout &lt;&lt; "Number must be between 1 and 100."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&lt;&lt; " Re-enter your number. ";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number;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Code to use the valid number goes here.</a:t>
            </a:r>
          </a:p>
        </p:txBody>
      </p:sp>
    </p:spTree>
    <p:extLst>
      <p:ext uri="{BB962C8B-B14F-4D97-AF65-F5344CB8AC3E}">
        <p14:creationId xmlns:p14="http://schemas.microsoft.com/office/powerpoint/2010/main" val="1626546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2A50-61D3-7648-DF4E-0A1319D8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ABC2983-D293-A2B6-876E-266F895E7DC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cout &lt;&lt; "Enter a number less than 10: 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Courier New" panose="02070309020205020404" pitchFamily="49" charset="0"/>
              </a:rPr>
              <a:t>cin</a:t>
            </a:r>
            <a:r>
              <a:rPr lang="en-US" altLang="en-US" sz="2400" dirty="0">
                <a:latin typeface="Courier New" panose="02070309020205020404" pitchFamily="49" charset="0"/>
              </a:rPr>
              <a:t> &gt;&gt;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while (number &gt;= 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 cout &lt;&lt; "Invalid Entry!"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        &lt;&lt; "Enter a number less than 10: 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 </a:t>
            </a:r>
            <a:r>
              <a:rPr lang="en-US" altLang="en-US" sz="2400" dirty="0" err="1">
                <a:latin typeface="Courier New" panose="02070309020205020404" pitchFamily="49" charset="0"/>
              </a:rPr>
              <a:t>cin</a:t>
            </a:r>
            <a:r>
              <a:rPr lang="en-US" altLang="en-US" sz="2400" dirty="0">
                <a:latin typeface="Courier New" panose="02070309020205020404" pitchFamily="49" charset="0"/>
              </a:rPr>
              <a:t> &gt;&gt;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}</a:t>
            </a:r>
          </a:p>
        </p:txBody>
      </p:sp>
      <p:pic>
        <p:nvPicPr>
          <p:cNvPr id="5" name="Picture 4" descr="0504sowc copy">
            <a:extLst>
              <a:ext uri="{FF2B5EF4-FFF2-40B4-BE49-F238E27FC236}">
                <a16:creationId xmlns:a16="http://schemas.microsoft.com/office/drawing/2014/main" id="{875913D0-4AC0-84BF-F869-7E45E6A7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64" y="3563470"/>
            <a:ext cx="5467350" cy="301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CEFE-4383-60C6-8A79-9C7394C8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 descr="A computer code with text&#10;&#10;AI-generated content may be incorrect.">
            <a:extLst>
              <a:ext uri="{FF2B5EF4-FFF2-40B4-BE49-F238E27FC236}">
                <a16:creationId xmlns:a16="http://schemas.microsoft.com/office/drawing/2014/main" id="{E7B4A40B-15E0-2F83-81B2-68959FC84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8583223" cy="5363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26CEB-4531-85D1-0CF2-D0B25F407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40" y="1219200"/>
            <a:ext cx="6620799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EE5A-A16F-B1E9-C7DE-4537BD7B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0EC00A51-9EDD-F522-0CB7-F4828695A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0" y="-135549"/>
            <a:ext cx="9814560" cy="69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8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C04378A-86CC-6CFD-C3A5-FE01FB8F3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Counters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D5D32D4-7109-8914-8FE5-1137BFA201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that is incremented or decremented each time a loop repeats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control execution of the loop (also known as the loop control variable)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 before entering loop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3C51-5FC0-40C6-A84F-B12EE59B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Example </a:t>
            </a:r>
          </a:p>
        </p:txBody>
      </p:sp>
      <p:pic>
        <p:nvPicPr>
          <p:cNvPr id="5" name="Picture 4" descr="A computer code with text&#10;&#10;AI-generated content may be incorrect.">
            <a:extLst>
              <a:ext uri="{FF2B5EF4-FFF2-40B4-BE49-F238E27FC236}">
                <a16:creationId xmlns:a16="http://schemas.microsoft.com/office/drawing/2014/main" id="{010DBD5B-B200-15B3-9E9E-237DC015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1380806"/>
            <a:ext cx="8807132" cy="5477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703611-D387-9E49-952A-D9862B68E80D}"/>
              </a:ext>
            </a:extLst>
          </p:cNvPr>
          <p:cNvSpPr txBox="1"/>
          <p:nvPr/>
        </p:nvSpPr>
        <p:spPr>
          <a:xfrm>
            <a:off x="5934393" y="5238077"/>
            <a:ext cx="6233160" cy="15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Counting from 1 to 5: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1 2 3 4 5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o While Loop in C++ | Syntax and Examples of Do While Loop in C++">
            <a:extLst>
              <a:ext uri="{FF2B5EF4-FFF2-40B4-BE49-F238E27FC236}">
                <a16:creationId xmlns:a16="http://schemas.microsoft.com/office/drawing/2014/main" id="{BC123A6E-5111-985A-466F-45FE462CC8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>
            <a:fillRect/>
          </a:stretch>
        </p:blipFill>
        <p:spPr bwMode="auto">
          <a:xfrm>
            <a:off x="20" y="10"/>
            <a:ext cx="12191979" cy="6857988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4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en-US" b="1" dirty="0"/>
              <a:t>The do-while Loop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do-while: a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post-test loop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execute the loop, then test the expression.</a:t>
            </a:r>
          </a:p>
          <a:p>
            <a:pPr algn="l" rtl="0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Format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do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;// or block in{ }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semicolon is required 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after  do while(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" descr="05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0" y="2240279"/>
            <a:ext cx="4770120" cy="4072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81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do-while Loop Notes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always executes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once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continues as long as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is true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 loop is exited when condition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false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} are required,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if the body contains a single statement</a:t>
            </a:r>
          </a:p>
          <a:p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after (condition) is also required</a:t>
            </a:r>
          </a:p>
        </p:txBody>
      </p:sp>
    </p:spTree>
    <p:extLst>
      <p:ext uri="{BB962C8B-B14F-4D97-AF65-F5344CB8AC3E}">
        <p14:creationId xmlns:p14="http://schemas.microsoft.com/office/powerpoint/2010/main" val="174151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8869-B077-56B2-BCC9-302784F2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713D-0226-8F37-3500-A0AFD3BA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337DC-2E4E-6B9D-79B0-7528F954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939"/>
            <a:ext cx="5527040" cy="1982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1EFB3-438B-6AF3-2BBA-6F09B2AB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1120"/>
            <a:ext cx="4053840" cy="3124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4A40B-4E51-76A8-5DAC-73B6C6DD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614" y="2340588"/>
            <a:ext cx="4121786" cy="390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B927B-1163-C980-2605-17C97B3ED3A1}"/>
              </a:ext>
            </a:extLst>
          </p:cNvPr>
          <p:cNvSpPr txBox="1"/>
          <p:nvPr/>
        </p:nvSpPr>
        <p:spPr>
          <a:xfrm>
            <a:off x="9438640" y="325120"/>
            <a:ext cx="151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C7C73-E600-704A-83ED-02B6B92F0C83}"/>
              </a:ext>
            </a:extLst>
          </p:cNvPr>
          <p:cNvSpPr txBox="1"/>
          <p:nvPr/>
        </p:nvSpPr>
        <p:spPr>
          <a:xfrm>
            <a:off x="467360" y="4602480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OneTwoThreeDefault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40C53-F1C0-E184-3654-D5547A82380B}"/>
              </a:ext>
            </a:extLst>
          </p:cNvPr>
          <p:cNvSpPr txBox="1"/>
          <p:nvPr/>
        </p:nvSpPr>
        <p:spPr>
          <a:xfrm>
            <a:off x="9228454" y="3196074"/>
            <a:ext cx="265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</a:p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0</a:t>
            </a:r>
          </a:p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3585-CB0E-8D39-3044-70D42502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Program that prints the numbers from 1 to 10 using a do-while loop: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C244F-1DD7-F5AD-EBC9-F368CD91A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382" y="1388382"/>
            <a:ext cx="6953498" cy="5121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25FC5-3015-4DD2-8675-7AEFF20D4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8080"/>
            <a:ext cx="554970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78BF-E830-D39F-8D7E-643EBD03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sum number from 1 to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0EEE4-E8AD-BD01-20C6-C26367E9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8952970" cy="5502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3A0F1-2615-62CE-D745-7DFDBB5C2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815" y="1588911"/>
            <a:ext cx="10777687" cy="16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2E21-CF31-7E96-BE03-6B037399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1F45-6FC0-1A85-5E1D-CFBC9AE2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do-while loop in C++ that calculates the sum of user-entered numbers until the user  enters 0 to stop: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DF0FB-C502-C022-5FF2-A468E2D3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0" y="1773414"/>
            <a:ext cx="6791720" cy="5156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F0BF4-1AFB-B92E-E6BA-EFFA8410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9" y="3212032"/>
            <a:ext cx="4881401" cy="29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429000"/>
            <a:ext cx="1905000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Enter number: 5</a:t>
            </a:r>
          </a:p>
          <a:p>
            <a:r>
              <a:rPr lang="en-US" dirty="0"/>
              <a:t>Enter number: 6</a:t>
            </a:r>
          </a:p>
          <a:p>
            <a:r>
              <a:rPr lang="en-US" dirty="0"/>
              <a:t>Enter number: 8</a:t>
            </a:r>
          </a:p>
          <a:p>
            <a:r>
              <a:rPr lang="en-US" dirty="0"/>
              <a:t>Enter number: 45</a:t>
            </a:r>
          </a:p>
          <a:p>
            <a:r>
              <a:rPr lang="en-US" dirty="0"/>
              <a:t>Enter number: -1</a:t>
            </a:r>
          </a:p>
          <a:p>
            <a:r>
              <a:rPr lang="en-US" dirty="0"/>
              <a:t>from 1 to 25:  3</a:t>
            </a:r>
          </a:p>
          <a:p>
            <a:r>
              <a:rPr lang="en-US" dirty="0"/>
              <a:t>from 26 to 40:  0</a:t>
            </a:r>
          </a:p>
          <a:p>
            <a:r>
              <a:rPr lang="en-US" dirty="0"/>
              <a:t>from 41 to 50:  1</a:t>
            </a:r>
          </a:p>
          <a:p>
            <a:r>
              <a:rPr lang="en-US" dirty="0"/>
              <a:t>Out of range: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F091D-E90A-4C29-B3FF-2E09FF87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85344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Menu-Driven Program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// code to display menu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// and perform actions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cout &lt;&lt; "Another choice? (Y/N) ";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while (choice =='Y'||choice =='y');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could be written as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toupper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(choice) == 'Y');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as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tolower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(choice) == 'y');</a:t>
            </a:r>
          </a:p>
        </p:txBody>
      </p:sp>
    </p:spTree>
    <p:extLst>
      <p:ext uri="{BB962C8B-B14F-4D97-AF65-F5344CB8AC3E}">
        <p14:creationId xmlns:p14="http://schemas.microsoft.com/office/powerpoint/2010/main" val="82510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EAE4-6C5F-3969-27D2-6A8E5E24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2B86-DC96-B3BB-5535-0E217107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F655E-EFBE-BF0D-5375-436EC9FD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285"/>
            <a:ext cx="5544324" cy="5612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452D8-0CDA-EB34-9BA0-7A750A37D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109284"/>
            <a:ext cx="6632657" cy="57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4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50DAD-3186-1EA5-6452-0E5B6F4F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Output </a:t>
            </a:r>
          </a:p>
        </p:txBody>
      </p:sp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2B7A3EA-2492-0795-683D-401F4ACA0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182880"/>
            <a:ext cx="64465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05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A23A-DB49-DF6E-2259-D6873B6E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A07F0-B2C5-15FE-1BCA-E5970BCE6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1" y="0"/>
            <a:ext cx="9144000" cy="68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44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rstanding For Loops in C Programming – TECHNOLOGY LEARNING HUB">
            <a:extLst>
              <a:ext uri="{FF2B5EF4-FFF2-40B4-BE49-F238E27FC236}">
                <a16:creationId xmlns:a16="http://schemas.microsoft.com/office/drawing/2014/main" id="{DB63D7F6-1BAE-E31B-19F6-2495D7979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8"/>
          <a:stretch>
            <a:fillRect/>
          </a:stretch>
        </p:blipFill>
        <p:spPr bwMode="auto">
          <a:xfrm>
            <a:off x="20" y="10"/>
            <a:ext cx="12191979" cy="6857988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The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counter-controlled loop.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Format: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for(initialization; test; update)</a:t>
            </a: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statement; // or block in { }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semicolon after 3rd expression or after the ”)”.</a:t>
            </a:r>
          </a:p>
          <a:p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D8AF30C-E2CD-185B-49B4-B1083E826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2866"/>
          <a:stretch/>
        </p:blipFill>
        <p:spPr bwMode="auto">
          <a:xfrm>
            <a:off x="5810490" y="0"/>
            <a:ext cx="638150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6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D9E22-9C21-99F7-3449-17373773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Chapter 5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8D9640D3-8F00-0246-D20B-1203FE308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54" y="2633472"/>
            <a:ext cx="9692844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6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for Loop -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for(initialization; test; update)</a:t>
            </a: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statement; // or block in { }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initialization.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test expression 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true, execute statement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false, terminate loop execution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 update, then re-evaluate test expression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8ECB22-ECD7-E952-BE9A-BD037E87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279" y="1219200"/>
            <a:ext cx="3372321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5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Courier New" panose="02070309020205020404" pitchFamily="49" charset="0"/>
              </a:rPr>
              <a:t>for</a:t>
            </a:r>
            <a:r>
              <a:rPr lang="en-US" altLang="en-US"/>
              <a:t> Loop </a:t>
            </a:r>
            <a:r>
              <a:rPr lang="en-US" altLang="en-US">
                <a:solidFill>
                  <a:srgbClr val="FF0000"/>
                </a:solidFill>
              </a:rPr>
              <a:t>Example</a:t>
            </a:r>
            <a:endParaRPr lang="en-US" altLang="en-US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2133600"/>
            <a:ext cx="7162800" cy="3124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sum = 0, num;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(num = 1; num &lt;= 10; num++)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+= num;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 &lt;&lt; "Sum of numbers 1 – 10 is "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&lt;&lt; sum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917778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8750-5C66-539E-D5E2-83FFD78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print number </a:t>
            </a:r>
          </a:p>
        </p:txBody>
      </p:sp>
      <p:pic>
        <p:nvPicPr>
          <p:cNvPr id="4" name="Content Placeholder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AE1B4C8C-00FB-C2C2-4F3B-A2FA530EF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11795760" cy="4526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D6B4A-8C08-FEBA-C6F8-04058294657A}"/>
              </a:ext>
            </a:extLst>
          </p:cNvPr>
          <p:cNvSpPr txBox="1"/>
          <p:nvPr/>
        </p:nvSpPr>
        <p:spPr>
          <a:xfrm>
            <a:off x="4918710" y="4290806"/>
            <a:ext cx="6648450" cy="1918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Output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Counting from 1 to 5 using a for loop: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1 2 3 4 5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CE12-3920-8E9D-5D42-57190617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Picture 4" descr="A computer code with text&#10;&#10;AI-generated content may be incorrect.">
            <a:extLst>
              <a:ext uri="{FF2B5EF4-FFF2-40B4-BE49-F238E27FC236}">
                <a16:creationId xmlns:a16="http://schemas.microsoft.com/office/drawing/2014/main" id="{955331F0-62FE-F7A7-7E0D-BDF2336E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341120"/>
            <a:ext cx="10454639" cy="4455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46581-3F30-525D-3AE7-DD216EF4C7C2}"/>
              </a:ext>
            </a:extLst>
          </p:cNvPr>
          <p:cNvSpPr txBox="1"/>
          <p:nvPr/>
        </p:nvSpPr>
        <p:spPr>
          <a:xfrm>
            <a:off x="4960620" y="4746463"/>
            <a:ext cx="6233160" cy="1463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Counting down from 5 to 1 using a for loop: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5 4 3 2 1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1919-4CF5-FB1D-D380-FCD49C11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Sum number from 1 to 10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C019C-293E-D37A-A0BE-FDDB4E3BA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9200"/>
            <a:ext cx="10323518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EE7DD-F749-09C4-5B11-6B557956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46" y="2003149"/>
            <a:ext cx="7005229" cy="12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228E-D092-69E1-9FF9-CC32908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program that calculates the sum of 10 numbers entered by the user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42F0FA-961A-7AEE-DAD8-AF486CE88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8446205" cy="5638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ADC6A-7407-1E7B-39AF-4EBCC3D776FD}"/>
              </a:ext>
            </a:extLst>
          </p:cNvPr>
          <p:cNvSpPr txBox="1"/>
          <p:nvPr/>
        </p:nvSpPr>
        <p:spPr>
          <a:xfrm>
            <a:off x="5745480" y="1578262"/>
            <a:ext cx="883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Output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2 5 3 7 1 4 6 8 9 10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 sum of the 10 numbers is: 55</a:t>
            </a:r>
          </a:p>
        </p:txBody>
      </p:sp>
    </p:spTree>
    <p:extLst>
      <p:ext uri="{BB962C8B-B14F-4D97-AF65-F5344CB8AC3E}">
        <p14:creationId xmlns:p14="http://schemas.microsoft.com/office/powerpoint/2010/main" val="26161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for Loop Modifications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and update code can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more than one statement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the statements with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= 0,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10;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sum +=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omit initialization if already done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= 0,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for (;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10;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sum +=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4618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More for Loop Modifications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omit update if done in loop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(sum = 0,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10;)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sum +=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omit test – may cause an infinite loop </a:t>
            </a:r>
          </a:p>
          <a:p>
            <a:pPr marL="457200" lvl="1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(sum = 0,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457200" lvl="1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sum +=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6983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Sentinels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sentinel: value in a list of values that indicates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the list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value that cannot be confused with a valid value, e.g., -999 for a test score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terminate input when user may not know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values will be entered</a:t>
            </a:r>
          </a:p>
        </p:txBody>
      </p:sp>
    </p:spTree>
    <p:extLst>
      <p:ext uri="{BB962C8B-B14F-4D97-AF65-F5344CB8AC3E}">
        <p14:creationId xmlns:p14="http://schemas.microsoft.com/office/powerpoint/2010/main" val="621917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Sentinel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= 0;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cout &lt;&lt; "Enter points earned "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&lt;&lt; "(or -1 to quit): ";</a:t>
            </a:r>
          </a:p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points;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while(points != -1)//-1 is the sentinel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total += points;  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cout &lt;&lt;"Enter points earned: ";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points;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	</a:t>
            </a:r>
          </a:p>
        </p:txBody>
      </p:sp>
    </p:spTree>
    <p:extLst>
      <p:ext uri="{BB962C8B-B14F-4D97-AF65-F5344CB8AC3E}">
        <p14:creationId xmlns:p14="http://schemas.microsoft.com/office/powerpoint/2010/main" val="269388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Increment and Decrement Operators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increase value in variable</a:t>
            </a:r>
          </a:p>
          <a:p>
            <a:pPr marL="0" indent="0"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adds one to a variable</a:t>
            </a:r>
          </a:p>
          <a:p>
            <a:pPr marL="0" indent="0">
              <a:spcBef>
                <a:spcPct val="10000"/>
              </a:spcBef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as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Decrement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reduce value in variable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subtracts one from a variable</a:t>
            </a:r>
          </a:p>
          <a:p>
            <a:pPr marL="0" indent="0">
              <a:spcBef>
                <a:spcPct val="10000"/>
              </a:spcBef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as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in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prefix mode (before)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postfix mode (after)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</a:t>
            </a:r>
          </a:p>
        </p:txBody>
      </p:sp>
    </p:spTree>
    <p:extLst>
      <p:ext uri="{BB962C8B-B14F-4D97-AF65-F5344CB8AC3E}">
        <p14:creationId xmlns:p14="http://schemas.microsoft.com/office/powerpoint/2010/main" val="750535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A7D5-A183-A1C6-7FAD-8AF8CCD8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CEB7-751B-0540-D9E0-41EAB138A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B8AB0B28-642A-6F83-ECE6-629C00B2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-1"/>
            <a:ext cx="8016240" cy="67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800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Deciding Which Loop to Use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while: pretest loop (loop body may not be executed at all)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do-while: post test loop (loop body will always be executed at least once)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for: pretest loop (loop body may not be executed at all); has initialization and update code; is useful with counters or if precise number of repetitions is known</a:t>
            </a:r>
          </a:p>
        </p:txBody>
      </p:sp>
    </p:spTree>
    <p:extLst>
      <p:ext uri="{BB962C8B-B14F-4D97-AF65-F5344CB8AC3E}">
        <p14:creationId xmlns:p14="http://schemas.microsoft.com/office/powerpoint/2010/main" val="371986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Exercise_1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C++ program to print all even numbers between 1 to 100. - using loop: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7944" y="3048000"/>
            <a:ext cx="5961856" cy="3125818"/>
            <a:chOff x="2267744" y="3046139"/>
            <a:chExt cx="6048672" cy="32800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312" t="40156" r="78778" b="47047"/>
            <a:stretch/>
          </p:blipFill>
          <p:spPr>
            <a:xfrm>
              <a:off x="5580112" y="3046139"/>
              <a:ext cx="2736304" cy="15166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172" t="40157" r="77118" b="43109"/>
            <a:stretch/>
          </p:blipFill>
          <p:spPr>
            <a:xfrm>
              <a:off x="2267744" y="3064495"/>
              <a:ext cx="2736304" cy="14983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619" t="40156" r="77672" b="41141"/>
            <a:stretch/>
          </p:blipFill>
          <p:spPr>
            <a:xfrm>
              <a:off x="3707904" y="4725144"/>
              <a:ext cx="3600400" cy="16010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365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9297F-CCF0-1A71-22FE-CA323935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87" y="617921"/>
            <a:ext cx="3482041" cy="398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Exercise_2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63240-6C90-598F-C2C2-9AF2E8FE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87" y="5480647"/>
            <a:ext cx="3482041" cy="989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loops to calculate the factorial of a positive integer entered by the user.</a:t>
            </a:r>
          </a:p>
        </p:txBody>
      </p:sp>
      <p:pic>
        <p:nvPicPr>
          <p:cNvPr id="4" name="Picture 3" descr="A computer screen shot of a code&#10;&#10;AI-generated content may be incorrect.">
            <a:extLst>
              <a:ext uri="{FF2B5EF4-FFF2-40B4-BE49-F238E27FC236}">
                <a16:creationId xmlns:a16="http://schemas.microsoft.com/office/drawing/2014/main" id="{6E39EB43-EF68-D4C9-BAEA-B9A409813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251" y="179988"/>
            <a:ext cx="7575747" cy="64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85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1AEA-AE6D-CCFE-E94A-2BE82BFA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Do-while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EECB8-2004-4854-53C4-103C9A2ED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" y="1421242"/>
            <a:ext cx="9537973" cy="5220429"/>
          </a:xfrm>
        </p:spPr>
      </p:pic>
    </p:spTree>
    <p:extLst>
      <p:ext uri="{BB962C8B-B14F-4D97-AF65-F5344CB8AC3E}">
        <p14:creationId xmlns:p14="http://schemas.microsoft.com/office/powerpoint/2010/main" val="37456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104E-C077-1E5C-4AFD-0CBB9F21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8B50C-29AB-400D-0168-BD84C5C3A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48" y="1320800"/>
            <a:ext cx="9855712" cy="5635232"/>
          </a:xfrm>
        </p:spPr>
      </p:pic>
    </p:spTree>
    <p:extLst>
      <p:ext uri="{BB962C8B-B14F-4D97-AF65-F5344CB8AC3E}">
        <p14:creationId xmlns:p14="http://schemas.microsoft.com/office/powerpoint/2010/main" val="7728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problem in the following program. What happens if you compile and execute the program?</a:t>
            </a:r>
          </a:p>
          <a:p>
            <a:pPr marL="1828800" lvl="4" indent="0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--)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0;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52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Prefix Mode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 or decrement 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variable, </a:t>
            </a:r>
            <a:r>
              <a:rPr lang="en-US" alt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the new value of the variable.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this returned </a:t>
            </a:r>
            <a:r>
              <a:rPr lang="en-US" altLang="en-US" sz="3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value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variable that is used in any other operations within the same statement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x = 1, y = 1;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b="1" dirty="0">
              <a:solidFill>
                <a:srgbClr val="3D89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++y;    </a:t>
            </a: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y is incremented to 2 ,then 2 is assigned to 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cout &lt;&lt; x &lt;&lt; "  " &lt;&lt; y;</a:t>
            </a: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Displays 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3D89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--y;    </a:t>
            </a: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y is decremented to 1 ,then 1 is assigned to 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cout &lt;&lt; x &lt;&lt; "  " &lt;&lt; y; </a:t>
            </a: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Displays 1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4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DF88-0C09-5111-1254-735B915A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56DB4E-86D6-EDCD-5F83-AADE33917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4" y="4066784"/>
            <a:ext cx="10862158" cy="27912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A61E4-1588-8A6A-D2F1-2AF7D0AD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7384"/>
            <a:ext cx="11914094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11786</TotalTime>
  <Words>2625</Words>
  <Application>Microsoft Office PowerPoint</Application>
  <PresentationFormat>Widescreen</PresentationFormat>
  <Paragraphs>402</Paragraphs>
  <Slides>77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Aptos</vt:lpstr>
      <vt:lpstr>Aptos Display</vt:lpstr>
      <vt:lpstr>Arial</vt:lpstr>
      <vt:lpstr>Calibri</vt:lpstr>
      <vt:lpstr>Consolas</vt:lpstr>
      <vt:lpstr>Courier New</vt:lpstr>
      <vt:lpstr>Times</vt:lpstr>
      <vt:lpstr>Times New Roman</vt:lpstr>
      <vt:lpstr>Wingdings</vt:lpstr>
      <vt:lpstr>Office Theme</vt:lpstr>
      <vt:lpstr>Fundamental Of Structured Programming Lecture 7 </vt:lpstr>
      <vt:lpstr>PowerPoint Presentation</vt:lpstr>
      <vt:lpstr>Exercise </vt:lpstr>
      <vt:lpstr>Exercise </vt:lpstr>
      <vt:lpstr>What is the output</vt:lpstr>
      <vt:lpstr>Chapter 5</vt:lpstr>
      <vt:lpstr>The Increment and Decrement Operators</vt:lpstr>
      <vt:lpstr>Prefix Mode</vt:lpstr>
      <vt:lpstr>Example </vt:lpstr>
      <vt:lpstr>Example </vt:lpstr>
      <vt:lpstr>Example </vt:lpstr>
      <vt:lpstr>Postfix Mode</vt:lpstr>
      <vt:lpstr>Postfix Mode Example</vt:lpstr>
      <vt:lpstr>Example</vt:lpstr>
      <vt:lpstr>Example </vt:lpstr>
      <vt:lpstr>Example </vt:lpstr>
      <vt:lpstr>Example </vt:lpstr>
      <vt:lpstr>Example </vt:lpstr>
      <vt:lpstr>Postfix and Prefix Mode Example</vt:lpstr>
      <vt:lpstr>Prefix vs. Postfix - Examples</vt:lpstr>
      <vt:lpstr>Increment and decrement operator What is the output?</vt:lpstr>
      <vt:lpstr>Increment &amp; Decrement Notes</vt:lpstr>
      <vt:lpstr>Exercise(what is the output?)</vt:lpstr>
      <vt:lpstr>Exercise</vt:lpstr>
      <vt:lpstr>Example </vt:lpstr>
      <vt:lpstr>PowerPoint Presentation</vt:lpstr>
      <vt:lpstr>Conditional Statements </vt:lpstr>
      <vt:lpstr>Loops </vt:lpstr>
      <vt:lpstr>The while Loop</vt:lpstr>
      <vt:lpstr>while Loop – How It Works</vt:lpstr>
      <vt:lpstr>while Loop Example</vt:lpstr>
      <vt:lpstr>Example </vt:lpstr>
      <vt:lpstr>Example: Printing numbers using a while loop </vt:lpstr>
      <vt:lpstr>Example: Write a program to find the sum of numbers from 1 to 10 using a while loop</vt:lpstr>
      <vt:lpstr>Example: Write a program that computes the sum of 10 numbers entered by the user</vt:lpstr>
      <vt:lpstr>Exiting the Loop</vt:lpstr>
      <vt:lpstr>Example </vt:lpstr>
      <vt:lpstr>Common Loop Errors</vt:lpstr>
      <vt:lpstr>Using the while Loop for Input Validation</vt:lpstr>
      <vt:lpstr>Using the while Loop for Input Validation</vt:lpstr>
      <vt:lpstr>Input Validation Loop Example</vt:lpstr>
      <vt:lpstr>Example </vt:lpstr>
      <vt:lpstr>Example </vt:lpstr>
      <vt:lpstr>Example </vt:lpstr>
      <vt:lpstr>Counters</vt:lpstr>
      <vt:lpstr>Example </vt:lpstr>
      <vt:lpstr>PowerPoint Presentation</vt:lpstr>
      <vt:lpstr>The do-while Loop</vt:lpstr>
      <vt:lpstr>do-while Loop Notes</vt:lpstr>
      <vt:lpstr>Example: Program that prints the numbers from 1 to 10 using a do-while loop: </vt:lpstr>
      <vt:lpstr>Example: sum number from 1 to 10</vt:lpstr>
      <vt:lpstr>Example:</vt:lpstr>
      <vt:lpstr>Example</vt:lpstr>
      <vt:lpstr>Menu-Driven Program Example</vt:lpstr>
      <vt:lpstr>Example </vt:lpstr>
      <vt:lpstr>Output </vt:lpstr>
      <vt:lpstr>Example </vt:lpstr>
      <vt:lpstr>PowerPoint Presentation</vt:lpstr>
      <vt:lpstr>The for Loop</vt:lpstr>
      <vt:lpstr>for Loop - Mechanics</vt:lpstr>
      <vt:lpstr>for Loop Example</vt:lpstr>
      <vt:lpstr>Example: print number </vt:lpstr>
      <vt:lpstr>Example </vt:lpstr>
      <vt:lpstr>Example: Sum number from 1 to 10 </vt:lpstr>
      <vt:lpstr>Example: program that calculates the sum of 10 numbers entered by the user</vt:lpstr>
      <vt:lpstr>for Loop Modifications</vt:lpstr>
      <vt:lpstr>More for Loop Modifications  </vt:lpstr>
      <vt:lpstr>Sentinels</vt:lpstr>
      <vt:lpstr>Sentinel Example</vt:lpstr>
      <vt:lpstr>Example </vt:lpstr>
      <vt:lpstr>Deciding Which Loop to Use</vt:lpstr>
      <vt:lpstr>Exercise_1</vt:lpstr>
      <vt:lpstr>Exercise_2</vt:lpstr>
      <vt:lpstr>Do-while </vt:lpstr>
      <vt:lpstr>For loop </vt:lpstr>
      <vt:lpstr>Example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Structured Programming Lecture 7 </dc:title>
  <dc:creator>naglaa fatfey</dc:creator>
  <cp:lastModifiedBy>Ahmed Yousry</cp:lastModifiedBy>
  <cp:revision>231</cp:revision>
  <dcterms:created xsi:type="dcterms:W3CDTF">2024-09-27T09:13:16Z</dcterms:created>
  <dcterms:modified xsi:type="dcterms:W3CDTF">2025-11-24T20:14:50Z</dcterms:modified>
</cp:coreProperties>
</file>